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81" r:id="rId2"/>
    <p:sldId id="296" r:id="rId3"/>
    <p:sldId id="286" r:id="rId4"/>
    <p:sldId id="259" r:id="rId5"/>
    <p:sldId id="289" r:id="rId6"/>
    <p:sldId id="294" r:id="rId7"/>
    <p:sldId id="291" r:id="rId8"/>
    <p:sldId id="292" r:id="rId9"/>
    <p:sldId id="290" r:id="rId10"/>
    <p:sldId id="295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99FF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770" autoAdjust="0"/>
  </p:normalViewPr>
  <p:slideViewPr>
    <p:cSldViewPr>
      <p:cViewPr>
        <p:scale>
          <a:sx n="97" d="100"/>
          <a:sy n="97" d="100"/>
        </p:scale>
        <p:origin x="-20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H:\Etheridge_Lectures_and_Tools\SC-NutrientRegressionsParm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818061203888072E-2"/>
          <c:y val="8.5005169808319514E-2"/>
          <c:w val="0.82992910501571915"/>
          <c:h val="0.8620553567167748"/>
        </c:manualLayout>
      </c:layout>
      <c:scatterChart>
        <c:scatterStyle val="lineMarker"/>
        <c:varyColors val="0"/>
        <c:ser>
          <c:idx val="1"/>
          <c:order val="0"/>
          <c:tx>
            <c:v>ln(TN)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2.3959389691673185E-2"/>
                  <c:y val="0.55257504175614358"/>
                </c:manualLayout>
              </c:layout>
              <c:numFmt formatCode="General" sourceLinked="0"/>
            </c:trendlineLbl>
          </c:trendline>
          <c:xVal>
            <c:numRef>
              <c:f>RegressionTN!$B$3:$B$211</c:f>
              <c:numCache>
                <c:formatCode>General</c:formatCode>
                <c:ptCount val="209"/>
                <c:pt idx="0">
                  <c:v>526</c:v>
                </c:pt>
                <c:pt idx="1">
                  <c:v>520</c:v>
                </c:pt>
                <c:pt idx="2">
                  <c:v>505</c:v>
                </c:pt>
                <c:pt idx="3">
                  <c:v>500</c:v>
                </c:pt>
                <c:pt idx="4">
                  <c:v>503</c:v>
                </c:pt>
                <c:pt idx="5">
                  <c:v>498</c:v>
                </c:pt>
                <c:pt idx="6">
                  <c:v>501</c:v>
                </c:pt>
                <c:pt idx="7">
                  <c:v>501</c:v>
                </c:pt>
                <c:pt idx="8">
                  <c:v>509</c:v>
                </c:pt>
                <c:pt idx="9">
                  <c:v>495</c:v>
                </c:pt>
                <c:pt idx="10">
                  <c:v>498</c:v>
                </c:pt>
                <c:pt idx="11">
                  <c:v>482</c:v>
                </c:pt>
                <c:pt idx="12">
                  <c:v>491</c:v>
                </c:pt>
                <c:pt idx="13">
                  <c:v>494</c:v>
                </c:pt>
                <c:pt idx="14">
                  <c:v>493</c:v>
                </c:pt>
                <c:pt idx="15">
                  <c:v>504</c:v>
                </c:pt>
                <c:pt idx="16">
                  <c:v>509</c:v>
                </c:pt>
                <c:pt idx="17">
                  <c:v>504</c:v>
                </c:pt>
                <c:pt idx="18">
                  <c:v>506</c:v>
                </c:pt>
                <c:pt idx="19">
                  <c:v>495</c:v>
                </c:pt>
                <c:pt idx="20">
                  <c:v>494</c:v>
                </c:pt>
                <c:pt idx="21">
                  <c:v>500</c:v>
                </c:pt>
                <c:pt idx="22">
                  <c:v>496</c:v>
                </c:pt>
                <c:pt idx="23">
                  <c:v>496</c:v>
                </c:pt>
                <c:pt idx="24">
                  <c:v>496</c:v>
                </c:pt>
                <c:pt idx="25">
                  <c:v>508</c:v>
                </c:pt>
                <c:pt idx="26">
                  <c:v>507</c:v>
                </c:pt>
                <c:pt idx="27">
                  <c:v>501</c:v>
                </c:pt>
                <c:pt idx="28">
                  <c:v>500</c:v>
                </c:pt>
                <c:pt idx="29">
                  <c:v>497</c:v>
                </c:pt>
                <c:pt idx="30">
                  <c:v>495</c:v>
                </c:pt>
                <c:pt idx="31">
                  <c:v>495</c:v>
                </c:pt>
                <c:pt idx="32">
                  <c:v>490</c:v>
                </c:pt>
                <c:pt idx="33">
                  <c:v>480</c:v>
                </c:pt>
                <c:pt idx="34">
                  <c:v>482</c:v>
                </c:pt>
                <c:pt idx="35">
                  <c:v>490</c:v>
                </c:pt>
                <c:pt idx="36">
                  <c:v>485</c:v>
                </c:pt>
                <c:pt idx="37">
                  <c:v>465</c:v>
                </c:pt>
                <c:pt idx="38">
                  <c:v>457</c:v>
                </c:pt>
                <c:pt idx="39">
                  <c:v>482</c:v>
                </c:pt>
                <c:pt idx="40">
                  <c:v>482</c:v>
                </c:pt>
                <c:pt idx="41">
                  <c:v>487</c:v>
                </c:pt>
                <c:pt idx="42">
                  <c:v>480</c:v>
                </c:pt>
                <c:pt idx="43">
                  <c:v>482</c:v>
                </c:pt>
                <c:pt idx="44">
                  <c:v>488</c:v>
                </c:pt>
                <c:pt idx="45">
                  <c:v>478</c:v>
                </c:pt>
                <c:pt idx="46">
                  <c:v>453</c:v>
                </c:pt>
                <c:pt idx="47">
                  <c:v>458</c:v>
                </c:pt>
                <c:pt idx="48">
                  <c:v>451</c:v>
                </c:pt>
                <c:pt idx="49">
                  <c:v>452</c:v>
                </c:pt>
                <c:pt idx="50">
                  <c:v>443</c:v>
                </c:pt>
                <c:pt idx="51">
                  <c:v>451</c:v>
                </c:pt>
                <c:pt idx="52">
                  <c:v>367</c:v>
                </c:pt>
                <c:pt idx="53">
                  <c:v>306</c:v>
                </c:pt>
                <c:pt idx="54">
                  <c:v>358</c:v>
                </c:pt>
                <c:pt idx="55">
                  <c:v>323</c:v>
                </c:pt>
                <c:pt idx="56">
                  <c:v>337</c:v>
                </c:pt>
                <c:pt idx="57">
                  <c:v>367</c:v>
                </c:pt>
                <c:pt idx="58">
                  <c:v>290</c:v>
                </c:pt>
                <c:pt idx="59">
                  <c:v>240</c:v>
                </c:pt>
                <c:pt idx="60">
                  <c:v>232</c:v>
                </c:pt>
                <c:pt idx="61">
                  <c:v>216</c:v>
                </c:pt>
                <c:pt idx="62">
                  <c:v>194</c:v>
                </c:pt>
                <c:pt idx="63">
                  <c:v>190</c:v>
                </c:pt>
                <c:pt idx="64">
                  <c:v>179</c:v>
                </c:pt>
                <c:pt idx="65">
                  <c:v>193</c:v>
                </c:pt>
                <c:pt idx="66">
                  <c:v>197</c:v>
                </c:pt>
                <c:pt idx="67">
                  <c:v>165</c:v>
                </c:pt>
                <c:pt idx="68">
                  <c:v>145</c:v>
                </c:pt>
                <c:pt idx="69">
                  <c:v>142</c:v>
                </c:pt>
                <c:pt idx="70">
                  <c:v>135</c:v>
                </c:pt>
                <c:pt idx="71">
                  <c:v>154</c:v>
                </c:pt>
                <c:pt idx="72">
                  <c:v>164</c:v>
                </c:pt>
                <c:pt idx="73">
                  <c:v>166</c:v>
                </c:pt>
                <c:pt idx="74">
                  <c:v>177</c:v>
                </c:pt>
                <c:pt idx="75">
                  <c:v>177</c:v>
                </c:pt>
                <c:pt idx="76">
                  <c:v>180</c:v>
                </c:pt>
                <c:pt idx="77">
                  <c:v>178</c:v>
                </c:pt>
                <c:pt idx="78">
                  <c:v>188</c:v>
                </c:pt>
                <c:pt idx="79">
                  <c:v>227</c:v>
                </c:pt>
                <c:pt idx="80">
                  <c:v>234</c:v>
                </c:pt>
                <c:pt idx="81">
                  <c:v>266</c:v>
                </c:pt>
                <c:pt idx="82">
                  <c:v>331</c:v>
                </c:pt>
                <c:pt idx="83">
                  <c:v>334</c:v>
                </c:pt>
                <c:pt idx="84">
                  <c:v>332</c:v>
                </c:pt>
                <c:pt idx="85">
                  <c:v>339</c:v>
                </c:pt>
                <c:pt idx="86">
                  <c:v>364</c:v>
                </c:pt>
                <c:pt idx="87">
                  <c:v>369</c:v>
                </c:pt>
                <c:pt idx="88">
                  <c:v>380</c:v>
                </c:pt>
                <c:pt idx="89">
                  <c:v>394</c:v>
                </c:pt>
                <c:pt idx="90">
                  <c:v>417</c:v>
                </c:pt>
                <c:pt idx="91">
                  <c:v>420</c:v>
                </c:pt>
                <c:pt idx="92">
                  <c:v>424</c:v>
                </c:pt>
                <c:pt idx="93">
                  <c:v>436</c:v>
                </c:pt>
                <c:pt idx="94">
                  <c:v>434</c:v>
                </c:pt>
                <c:pt idx="95">
                  <c:v>430</c:v>
                </c:pt>
                <c:pt idx="96">
                  <c:v>439</c:v>
                </c:pt>
                <c:pt idx="97">
                  <c:v>428</c:v>
                </c:pt>
                <c:pt idx="98">
                  <c:v>430</c:v>
                </c:pt>
                <c:pt idx="99">
                  <c:v>409</c:v>
                </c:pt>
                <c:pt idx="100">
                  <c:v>342</c:v>
                </c:pt>
                <c:pt idx="101">
                  <c:v>354</c:v>
                </c:pt>
                <c:pt idx="102">
                  <c:v>381</c:v>
                </c:pt>
                <c:pt idx="103">
                  <c:v>405</c:v>
                </c:pt>
                <c:pt idx="104">
                  <c:v>397</c:v>
                </c:pt>
                <c:pt idx="105">
                  <c:v>387</c:v>
                </c:pt>
                <c:pt idx="106">
                  <c:v>387</c:v>
                </c:pt>
                <c:pt idx="107">
                  <c:v>387</c:v>
                </c:pt>
                <c:pt idx="108">
                  <c:v>387</c:v>
                </c:pt>
                <c:pt idx="109">
                  <c:v>387</c:v>
                </c:pt>
                <c:pt idx="110">
                  <c:v>387</c:v>
                </c:pt>
                <c:pt idx="111">
                  <c:v>387</c:v>
                </c:pt>
                <c:pt idx="112">
                  <c:v>387</c:v>
                </c:pt>
                <c:pt idx="113">
                  <c:v>386</c:v>
                </c:pt>
                <c:pt idx="114">
                  <c:v>386</c:v>
                </c:pt>
                <c:pt idx="115">
                  <c:v>386</c:v>
                </c:pt>
                <c:pt idx="116">
                  <c:v>386</c:v>
                </c:pt>
                <c:pt idx="117">
                  <c:v>386</c:v>
                </c:pt>
                <c:pt idx="118">
                  <c:v>386</c:v>
                </c:pt>
                <c:pt idx="119">
                  <c:v>386</c:v>
                </c:pt>
                <c:pt idx="120">
                  <c:v>386</c:v>
                </c:pt>
                <c:pt idx="121">
                  <c:v>386</c:v>
                </c:pt>
                <c:pt idx="122">
                  <c:v>386</c:v>
                </c:pt>
                <c:pt idx="123">
                  <c:v>386</c:v>
                </c:pt>
                <c:pt idx="124">
                  <c:v>386</c:v>
                </c:pt>
                <c:pt idx="125">
                  <c:v>386</c:v>
                </c:pt>
                <c:pt idx="126">
                  <c:v>392</c:v>
                </c:pt>
                <c:pt idx="127">
                  <c:v>396</c:v>
                </c:pt>
                <c:pt idx="128">
                  <c:v>382</c:v>
                </c:pt>
                <c:pt idx="129">
                  <c:v>388</c:v>
                </c:pt>
                <c:pt idx="130">
                  <c:v>383</c:v>
                </c:pt>
                <c:pt idx="131">
                  <c:v>377</c:v>
                </c:pt>
                <c:pt idx="132">
                  <c:v>372</c:v>
                </c:pt>
                <c:pt idx="133">
                  <c:v>379</c:v>
                </c:pt>
                <c:pt idx="134">
                  <c:v>378</c:v>
                </c:pt>
                <c:pt idx="135">
                  <c:v>381</c:v>
                </c:pt>
                <c:pt idx="136">
                  <c:v>388</c:v>
                </c:pt>
                <c:pt idx="137">
                  <c:v>389</c:v>
                </c:pt>
                <c:pt idx="138">
                  <c:v>374</c:v>
                </c:pt>
                <c:pt idx="139">
                  <c:v>374</c:v>
                </c:pt>
                <c:pt idx="140">
                  <c:v>381</c:v>
                </c:pt>
                <c:pt idx="141">
                  <c:v>394</c:v>
                </c:pt>
                <c:pt idx="142">
                  <c:v>389</c:v>
                </c:pt>
                <c:pt idx="143">
                  <c:v>385</c:v>
                </c:pt>
                <c:pt idx="144">
                  <c:v>380</c:v>
                </c:pt>
                <c:pt idx="145">
                  <c:v>357</c:v>
                </c:pt>
                <c:pt idx="146">
                  <c:v>366</c:v>
                </c:pt>
                <c:pt idx="147">
                  <c:v>375</c:v>
                </c:pt>
                <c:pt idx="148">
                  <c:v>410</c:v>
                </c:pt>
                <c:pt idx="149">
                  <c:v>444</c:v>
                </c:pt>
                <c:pt idx="150">
                  <c:v>498</c:v>
                </c:pt>
                <c:pt idx="151">
                  <c:v>501</c:v>
                </c:pt>
                <c:pt idx="152">
                  <c:v>503</c:v>
                </c:pt>
                <c:pt idx="153">
                  <c:v>511</c:v>
                </c:pt>
                <c:pt idx="154">
                  <c:v>508</c:v>
                </c:pt>
                <c:pt idx="155">
                  <c:v>510</c:v>
                </c:pt>
                <c:pt idx="156">
                  <c:v>506</c:v>
                </c:pt>
                <c:pt idx="157">
                  <c:v>506</c:v>
                </c:pt>
                <c:pt idx="158">
                  <c:v>502</c:v>
                </c:pt>
                <c:pt idx="159">
                  <c:v>496</c:v>
                </c:pt>
                <c:pt idx="160">
                  <c:v>496</c:v>
                </c:pt>
                <c:pt idx="161">
                  <c:v>491</c:v>
                </c:pt>
                <c:pt idx="162">
                  <c:v>491</c:v>
                </c:pt>
                <c:pt idx="163">
                  <c:v>482</c:v>
                </c:pt>
                <c:pt idx="164">
                  <c:v>489</c:v>
                </c:pt>
                <c:pt idx="165">
                  <c:v>494</c:v>
                </c:pt>
                <c:pt idx="166">
                  <c:v>494</c:v>
                </c:pt>
                <c:pt idx="167">
                  <c:v>335</c:v>
                </c:pt>
                <c:pt idx="168">
                  <c:v>488</c:v>
                </c:pt>
                <c:pt idx="169">
                  <c:v>497</c:v>
                </c:pt>
                <c:pt idx="170">
                  <c:v>490</c:v>
                </c:pt>
                <c:pt idx="171">
                  <c:v>488</c:v>
                </c:pt>
                <c:pt idx="172">
                  <c:v>494</c:v>
                </c:pt>
                <c:pt idx="173">
                  <c:v>500</c:v>
                </c:pt>
                <c:pt idx="174">
                  <c:v>489</c:v>
                </c:pt>
                <c:pt idx="175">
                  <c:v>502</c:v>
                </c:pt>
                <c:pt idx="176">
                  <c:v>504</c:v>
                </c:pt>
                <c:pt idx="177">
                  <c:v>500</c:v>
                </c:pt>
                <c:pt idx="178">
                  <c:v>505</c:v>
                </c:pt>
                <c:pt idx="179">
                  <c:v>503</c:v>
                </c:pt>
                <c:pt idx="180">
                  <c:v>497</c:v>
                </c:pt>
                <c:pt idx="181">
                  <c:v>502</c:v>
                </c:pt>
                <c:pt idx="182">
                  <c:v>500</c:v>
                </c:pt>
                <c:pt idx="183">
                  <c:v>499</c:v>
                </c:pt>
                <c:pt idx="184">
                  <c:v>499</c:v>
                </c:pt>
                <c:pt idx="185">
                  <c:v>498</c:v>
                </c:pt>
                <c:pt idx="186">
                  <c:v>501</c:v>
                </c:pt>
                <c:pt idx="187">
                  <c:v>501</c:v>
                </c:pt>
                <c:pt idx="188">
                  <c:v>501</c:v>
                </c:pt>
                <c:pt idx="189">
                  <c:v>491</c:v>
                </c:pt>
                <c:pt idx="190">
                  <c:v>496</c:v>
                </c:pt>
                <c:pt idx="191">
                  <c:v>497</c:v>
                </c:pt>
                <c:pt idx="192">
                  <c:v>497</c:v>
                </c:pt>
                <c:pt idx="193">
                  <c:v>489</c:v>
                </c:pt>
                <c:pt idx="194">
                  <c:v>488</c:v>
                </c:pt>
                <c:pt idx="195">
                  <c:v>490</c:v>
                </c:pt>
                <c:pt idx="196">
                  <c:v>491</c:v>
                </c:pt>
                <c:pt idx="197">
                  <c:v>486</c:v>
                </c:pt>
                <c:pt idx="198">
                  <c:v>478</c:v>
                </c:pt>
                <c:pt idx="199">
                  <c:v>487</c:v>
                </c:pt>
                <c:pt idx="200">
                  <c:v>481</c:v>
                </c:pt>
                <c:pt idx="201">
                  <c:v>475</c:v>
                </c:pt>
                <c:pt idx="202">
                  <c:v>481</c:v>
                </c:pt>
                <c:pt idx="203">
                  <c:v>482</c:v>
                </c:pt>
                <c:pt idx="204">
                  <c:v>484</c:v>
                </c:pt>
                <c:pt idx="205">
                  <c:v>479</c:v>
                </c:pt>
                <c:pt idx="206">
                  <c:v>462</c:v>
                </c:pt>
                <c:pt idx="207">
                  <c:v>476</c:v>
                </c:pt>
                <c:pt idx="208">
                  <c:v>471</c:v>
                </c:pt>
              </c:numCache>
            </c:numRef>
          </c:xVal>
          <c:yVal>
            <c:numRef>
              <c:f>RegressionTN!$I$3:$I$211</c:f>
              <c:numCache>
                <c:formatCode>General</c:formatCode>
                <c:ptCount val="209"/>
                <c:pt idx="0">
                  <c:v>1.3217558399823202</c:v>
                </c:pt>
                <c:pt idx="1">
                  <c:v>1.2892326482767593</c:v>
                </c:pt>
                <c:pt idx="2">
                  <c:v>1.3323660190943343</c:v>
                </c:pt>
                <c:pt idx="3">
                  <c:v>1.3506671834767405</c:v>
                </c:pt>
                <c:pt idx="4">
                  <c:v>1.2837077723447896</c:v>
                </c:pt>
                <c:pt idx="5">
                  <c:v>1.2892326482767593</c:v>
                </c:pt>
                <c:pt idx="6">
                  <c:v>1.2584609896100061</c:v>
                </c:pt>
                <c:pt idx="7">
                  <c:v>1.2864740258376797</c:v>
                </c:pt>
                <c:pt idx="8">
                  <c:v>1.3323660190943343</c:v>
                </c:pt>
                <c:pt idx="9">
                  <c:v>1.3110318766193438</c:v>
                </c:pt>
                <c:pt idx="10">
                  <c:v>1.2612978709452061</c:v>
                </c:pt>
                <c:pt idx="11">
                  <c:v>1.2178757094949266</c:v>
                </c:pt>
                <c:pt idx="12">
                  <c:v>1.430311246536665</c:v>
                </c:pt>
                <c:pt idx="13">
                  <c:v>1.4350845252893221</c:v>
                </c:pt>
                <c:pt idx="14">
                  <c:v>1.446918982936326</c:v>
                </c:pt>
                <c:pt idx="15">
                  <c:v>1.442201993058186</c:v>
                </c:pt>
                <c:pt idx="16">
                  <c:v>1.4445632692438664</c:v>
                </c:pt>
                <c:pt idx="17">
                  <c:v>1.4951487660319727</c:v>
                </c:pt>
                <c:pt idx="18">
                  <c:v>1.4973884086254774</c:v>
                </c:pt>
                <c:pt idx="19">
                  <c:v>1.4134230285081426</c:v>
                </c:pt>
                <c:pt idx="20">
                  <c:v>1.430311246536665</c:v>
                </c:pt>
                <c:pt idx="21">
                  <c:v>1.3812818192963463</c:v>
                </c:pt>
                <c:pt idx="22">
                  <c:v>1.3737155789130313</c:v>
                </c:pt>
                <c:pt idx="23">
                  <c:v>1.4609379041156563</c:v>
                </c:pt>
                <c:pt idx="24">
                  <c:v>1.4445632692438664</c:v>
                </c:pt>
                <c:pt idx="25">
                  <c:v>1.4929040961781479</c:v>
                </c:pt>
                <c:pt idx="26">
                  <c:v>1.506297153514587</c:v>
                </c:pt>
                <c:pt idx="27">
                  <c:v>1.4609379041156563</c:v>
                </c:pt>
                <c:pt idx="28">
                  <c:v>1.5040773967762748</c:v>
                </c:pt>
                <c:pt idx="29">
                  <c:v>1.4374626476942889</c:v>
                </c:pt>
                <c:pt idx="30">
                  <c:v>1.4655675420143974</c:v>
                </c:pt>
                <c:pt idx="31">
                  <c:v>1.4632554022560189</c:v>
                </c:pt>
                <c:pt idx="32">
                  <c:v>1.3987168811184481</c:v>
                </c:pt>
                <c:pt idx="33">
                  <c:v>1.5195132049061133</c:v>
                </c:pt>
                <c:pt idx="34">
                  <c:v>1.410986973710262</c:v>
                </c:pt>
                <c:pt idx="35">
                  <c:v>1.4011829736136419</c:v>
                </c:pt>
                <c:pt idx="36">
                  <c:v>1.4350845252893221</c:v>
                </c:pt>
                <c:pt idx="37">
                  <c:v>1.4539530095937061</c:v>
                </c:pt>
                <c:pt idx="38">
                  <c:v>1.4255150742731719</c:v>
                </c:pt>
                <c:pt idx="39">
                  <c:v>1.4350845252893221</c:v>
                </c:pt>
                <c:pt idx="40">
                  <c:v>1.430311246536665</c:v>
                </c:pt>
                <c:pt idx="41">
                  <c:v>1.410986973710262</c:v>
                </c:pt>
                <c:pt idx="42">
                  <c:v>1.4398351280479198</c:v>
                </c:pt>
                <c:pt idx="43">
                  <c:v>1.4327007339340458</c:v>
                </c:pt>
                <c:pt idx="44">
                  <c:v>1.442201993058186</c:v>
                </c:pt>
                <c:pt idx="45">
                  <c:v>1.4973884086254774</c:v>
                </c:pt>
                <c:pt idx="46">
                  <c:v>1.3164082336557241</c:v>
                </c:pt>
                <c:pt idx="47">
                  <c:v>1.2864740258376797</c:v>
                </c:pt>
                <c:pt idx="48">
                  <c:v>1.2499017362143352</c:v>
                </c:pt>
                <c:pt idx="49">
                  <c:v>1.272565595791548</c:v>
                </c:pt>
                <c:pt idx="50">
                  <c:v>1.2892326482767593</c:v>
                </c:pt>
                <c:pt idx="51">
                  <c:v>1.1505720275988216</c:v>
                </c:pt>
                <c:pt idx="52">
                  <c:v>1.0750024230289761</c:v>
                </c:pt>
                <c:pt idx="53">
                  <c:v>0.99694863489160968</c:v>
                </c:pt>
                <c:pt idx="54">
                  <c:v>0.9669838461896737</c:v>
                </c:pt>
                <c:pt idx="55">
                  <c:v>0.73716406597671957</c:v>
                </c:pt>
                <c:pt idx="56">
                  <c:v>0.79299251552966143</c:v>
                </c:pt>
                <c:pt idx="57">
                  <c:v>0.85441532815606758</c:v>
                </c:pt>
                <c:pt idx="58">
                  <c:v>0.6981347220709847</c:v>
                </c:pt>
                <c:pt idx="59">
                  <c:v>0.43178241642553783</c:v>
                </c:pt>
                <c:pt idx="60">
                  <c:v>0.32930374714260086</c:v>
                </c:pt>
                <c:pt idx="61">
                  <c:v>0.3646431135879093</c:v>
                </c:pt>
                <c:pt idx="62">
                  <c:v>0.17395330712343807</c:v>
                </c:pt>
                <c:pt idx="63">
                  <c:v>0.18232155679395451</c:v>
                </c:pt>
                <c:pt idx="64">
                  <c:v>0.16551443847757352</c:v>
                </c:pt>
                <c:pt idx="65">
                  <c:v>0.25464221837358075</c:v>
                </c:pt>
                <c:pt idx="66">
                  <c:v>0.25464221837358075</c:v>
                </c:pt>
                <c:pt idx="67">
                  <c:v>0.48858001481867114</c:v>
                </c:pt>
                <c:pt idx="68">
                  <c:v>0.13102826240640428</c:v>
                </c:pt>
                <c:pt idx="69">
                  <c:v>0.13976194237515871</c:v>
                </c:pt>
                <c:pt idx="70">
                  <c:v>-0.17435338714477788</c:v>
                </c:pt>
                <c:pt idx="71">
                  <c:v>3.9220713153281336E-2</c:v>
                </c:pt>
                <c:pt idx="72">
                  <c:v>8.6177696241052482E-2</c:v>
                </c:pt>
                <c:pt idx="73">
                  <c:v>0.19062035960864962</c:v>
                </c:pt>
                <c:pt idx="74">
                  <c:v>9.5310179804324879E-2</c:v>
                </c:pt>
                <c:pt idx="75">
                  <c:v>0.13102826240640428</c:v>
                </c:pt>
                <c:pt idx="76">
                  <c:v>0.17395330712343807</c:v>
                </c:pt>
                <c:pt idx="77">
                  <c:v>6.765864847381485E-2</c:v>
                </c:pt>
                <c:pt idx="78">
                  <c:v>4.8790164169432076E-2</c:v>
                </c:pt>
                <c:pt idx="79">
                  <c:v>0.22314355131420971</c:v>
                </c:pt>
                <c:pt idx="80">
                  <c:v>0.25464221837358075</c:v>
                </c:pt>
                <c:pt idx="81">
                  <c:v>0.38526240079064522</c:v>
                </c:pt>
                <c:pt idx="82">
                  <c:v>0.72754860727727799</c:v>
                </c:pt>
                <c:pt idx="83">
                  <c:v>0.71294980785612561</c:v>
                </c:pt>
                <c:pt idx="84">
                  <c:v>0.68813463873640113</c:v>
                </c:pt>
                <c:pt idx="85">
                  <c:v>0.75141608868392118</c:v>
                </c:pt>
                <c:pt idx="86">
                  <c:v>0.77472716755236803</c:v>
                </c:pt>
                <c:pt idx="87">
                  <c:v>0.90016134994427111</c:v>
                </c:pt>
                <c:pt idx="88">
                  <c:v>0.77472716755236803</c:v>
                </c:pt>
                <c:pt idx="89">
                  <c:v>0.88789125735245755</c:v>
                </c:pt>
                <c:pt idx="90">
                  <c:v>0.88376754016859527</c:v>
                </c:pt>
                <c:pt idx="91">
                  <c:v>0.84586826757760925</c:v>
                </c:pt>
                <c:pt idx="92">
                  <c:v>0.99694863489160968</c:v>
                </c:pt>
                <c:pt idx="93">
                  <c:v>0.90016134994427111</c:v>
                </c:pt>
                <c:pt idx="94">
                  <c:v>0.92028275314369268</c:v>
                </c:pt>
                <c:pt idx="95">
                  <c:v>0.88376754016859527</c:v>
                </c:pt>
                <c:pt idx="96">
                  <c:v>0.91629073187415511</c:v>
                </c:pt>
                <c:pt idx="97">
                  <c:v>0.87962674750256364</c:v>
                </c:pt>
                <c:pt idx="98">
                  <c:v>0.82855181756614882</c:v>
                </c:pt>
                <c:pt idx="99">
                  <c:v>1.1019400787607843</c:v>
                </c:pt>
                <c:pt idx="100">
                  <c:v>0.79750719588418817</c:v>
                </c:pt>
                <c:pt idx="101">
                  <c:v>0.7466879474879754</c:v>
                </c:pt>
                <c:pt idx="102">
                  <c:v>0.86710048768338399</c:v>
                </c:pt>
                <c:pt idx="103">
                  <c:v>0.88376754016859527</c:v>
                </c:pt>
                <c:pt idx="104">
                  <c:v>0.73236789371322653</c:v>
                </c:pt>
                <c:pt idx="105">
                  <c:v>0.79299251552966143</c:v>
                </c:pt>
                <c:pt idx="106">
                  <c:v>0.70309751141311383</c:v>
                </c:pt>
                <c:pt idx="107">
                  <c:v>0.77472716755236803</c:v>
                </c:pt>
                <c:pt idx="108">
                  <c:v>0.76546784213957186</c:v>
                </c:pt>
                <c:pt idx="109">
                  <c:v>0.7466879474879754</c:v>
                </c:pt>
                <c:pt idx="110">
                  <c:v>0.72754860727727799</c:v>
                </c:pt>
                <c:pt idx="111">
                  <c:v>0.76080582903376071</c:v>
                </c:pt>
                <c:pt idx="112">
                  <c:v>0.77932487680099793</c:v>
                </c:pt>
                <c:pt idx="113">
                  <c:v>0.76080582903376071</c:v>
                </c:pt>
                <c:pt idx="114">
                  <c:v>0.79299251552966143</c:v>
                </c:pt>
                <c:pt idx="115">
                  <c:v>0.79750719588418817</c:v>
                </c:pt>
                <c:pt idx="116">
                  <c:v>0.78845736036427028</c:v>
                </c:pt>
                <c:pt idx="117">
                  <c:v>0.8109302162163291</c:v>
                </c:pt>
                <c:pt idx="118">
                  <c:v>0.79299251552966143</c:v>
                </c:pt>
                <c:pt idx="119">
                  <c:v>0.81977983149331213</c:v>
                </c:pt>
                <c:pt idx="120">
                  <c:v>0.7839015438284096</c:v>
                </c:pt>
                <c:pt idx="121">
                  <c:v>0.72754860727727799</c:v>
                </c:pt>
                <c:pt idx="122">
                  <c:v>0.75612197972133366</c:v>
                </c:pt>
                <c:pt idx="123">
                  <c:v>0.78845736036427028</c:v>
                </c:pt>
                <c:pt idx="124">
                  <c:v>0.83724752453370255</c:v>
                </c:pt>
                <c:pt idx="125">
                  <c:v>0.8241754429663497</c:v>
                </c:pt>
                <c:pt idx="126">
                  <c:v>0.8109302162163291</c:v>
                </c:pt>
                <c:pt idx="127">
                  <c:v>0.94000725849147171</c:v>
                </c:pt>
                <c:pt idx="128">
                  <c:v>0.80647586586694819</c:v>
                </c:pt>
                <c:pt idx="129">
                  <c:v>0.82855181756614882</c:v>
                </c:pt>
                <c:pt idx="130">
                  <c:v>0.86288995514703981</c:v>
                </c:pt>
                <c:pt idx="131">
                  <c:v>0.7466879474879754</c:v>
                </c:pt>
                <c:pt idx="132">
                  <c:v>0.79299251552966143</c:v>
                </c:pt>
                <c:pt idx="133">
                  <c:v>0.78845736036427028</c:v>
                </c:pt>
                <c:pt idx="134">
                  <c:v>0.76546784213957186</c:v>
                </c:pt>
                <c:pt idx="135">
                  <c:v>0.77932487680099793</c:v>
                </c:pt>
                <c:pt idx="136">
                  <c:v>0.7178397931503171</c:v>
                </c:pt>
                <c:pt idx="137">
                  <c:v>0.7466879474879754</c:v>
                </c:pt>
                <c:pt idx="138">
                  <c:v>0.66268797307523675</c:v>
                </c:pt>
                <c:pt idx="139">
                  <c:v>0.71294980785612561</c:v>
                </c:pt>
                <c:pt idx="140">
                  <c:v>0.75612197972133366</c:v>
                </c:pt>
                <c:pt idx="141">
                  <c:v>0.83290912293510422</c:v>
                </c:pt>
                <c:pt idx="142">
                  <c:v>0.80647586586694819</c:v>
                </c:pt>
                <c:pt idx="143">
                  <c:v>0.87546873735390029</c:v>
                </c:pt>
                <c:pt idx="144">
                  <c:v>0.89199803930511101</c:v>
                </c:pt>
                <c:pt idx="145">
                  <c:v>0.90016134994427111</c:v>
                </c:pt>
                <c:pt idx="146">
                  <c:v>0.87546873735390029</c:v>
                </c:pt>
                <c:pt idx="147">
                  <c:v>0.90421815063988575</c:v>
                </c:pt>
                <c:pt idx="148">
                  <c:v>1.0508216248317619</c:v>
                </c:pt>
                <c:pt idx="149">
                  <c:v>1.1118575154181303</c:v>
                </c:pt>
                <c:pt idx="150">
                  <c:v>1.3217558399823202</c:v>
                </c:pt>
                <c:pt idx="151">
                  <c:v>1.3737155789130313</c:v>
                </c:pt>
                <c:pt idx="152">
                  <c:v>1.3711807233098425</c:v>
                </c:pt>
                <c:pt idx="153">
                  <c:v>1.3558351536351818</c:v>
                </c:pt>
                <c:pt idx="154">
                  <c:v>1.3270750014599193</c:v>
                </c:pt>
                <c:pt idx="155">
                  <c:v>1.3912819026309295</c:v>
                </c:pt>
                <c:pt idx="156">
                  <c:v>1.3711807233098425</c:v>
                </c:pt>
                <c:pt idx="157">
                  <c:v>1.3711807233098425</c:v>
                </c:pt>
                <c:pt idx="158">
                  <c:v>1.3506671834767405</c:v>
                </c:pt>
                <c:pt idx="159">
                  <c:v>1.3532545070416904</c:v>
                </c:pt>
                <c:pt idx="160">
                  <c:v>1.3912819026309295</c:v>
                </c:pt>
                <c:pt idx="161">
                  <c:v>1.3244189574018037</c:v>
                </c:pt>
                <c:pt idx="162">
                  <c:v>1.3083328196501789</c:v>
                </c:pt>
                <c:pt idx="163">
                  <c:v>1.358409157630355</c:v>
                </c:pt>
                <c:pt idx="164">
                  <c:v>1.3937663759585917</c:v>
                </c:pt>
                <c:pt idx="165">
                  <c:v>1.4327007339340458</c:v>
                </c:pt>
                <c:pt idx="166">
                  <c:v>1.4279160358107099</c:v>
                </c:pt>
                <c:pt idx="167">
                  <c:v>1.3558351536351818</c:v>
                </c:pt>
                <c:pt idx="168">
                  <c:v>1.4158531633614351</c:v>
                </c:pt>
                <c:pt idx="169">
                  <c:v>1.423108334242607</c:v>
                </c:pt>
                <c:pt idx="170">
                  <c:v>1.4206957878372222</c:v>
                </c:pt>
                <c:pt idx="171">
                  <c:v>1.3711807233098425</c:v>
                </c:pt>
                <c:pt idx="172">
                  <c:v>1.3558351536351818</c:v>
                </c:pt>
                <c:pt idx="173">
                  <c:v>1.4701758451005926</c:v>
                </c:pt>
                <c:pt idx="174">
                  <c:v>1.5432981099295553</c:v>
                </c:pt>
                <c:pt idx="175">
                  <c:v>1.5195132049061133</c:v>
                </c:pt>
                <c:pt idx="176">
                  <c:v>1.5216989981260929</c:v>
                </c:pt>
                <c:pt idx="177">
                  <c:v>1.4398351280479198</c:v>
                </c:pt>
                <c:pt idx="178">
                  <c:v>1.4701758451005926</c:v>
                </c:pt>
                <c:pt idx="179">
                  <c:v>1.501852701754163</c:v>
                </c:pt>
                <c:pt idx="180">
                  <c:v>1.4609379041156563</c:v>
                </c:pt>
                <c:pt idx="181">
                  <c:v>1.5454325824581878</c:v>
                </c:pt>
                <c:pt idx="182">
                  <c:v>1.5810384379124018</c:v>
                </c:pt>
                <c:pt idx="183">
                  <c:v>1.5810384379124018</c:v>
                </c:pt>
                <c:pt idx="184">
                  <c:v>1.4973884086254774</c:v>
                </c:pt>
                <c:pt idx="185">
                  <c:v>1.5454325824581878</c:v>
                </c:pt>
                <c:pt idx="186">
                  <c:v>1.5173226235262949</c:v>
                </c:pt>
                <c:pt idx="187">
                  <c:v>1.5195132049061133</c:v>
                </c:pt>
                <c:pt idx="188">
                  <c:v>1.4747630091074981</c:v>
                </c:pt>
                <c:pt idx="189">
                  <c:v>1.451613827240533</c:v>
                </c:pt>
                <c:pt idx="190">
                  <c:v>1.3962446919730587</c:v>
                </c:pt>
                <c:pt idx="191">
                  <c:v>1.4770487243883554</c:v>
                </c:pt>
                <c:pt idx="192">
                  <c:v>1.4906543764441336</c:v>
                </c:pt>
                <c:pt idx="193">
                  <c:v>1.4655675420143974</c:v>
                </c:pt>
                <c:pt idx="194">
                  <c:v>1.4770487243883554</c:v>
                </c:pt>
                <c:pt idx="195">
                  <c:v>1.4883995840570439</c:v>
                </c:pt>
                <c:pt idx="196">
                  <c:v>1.4701758451005926</c:v>
                </c:pt>
                <c:pt idx="197">
                  <c:v>1.4350845252893221</c:v>
                </c:pt>
                <c:pt idx="198">
                  <c:v>1.442201993058186</c:v>
                </c:pt>
                <c:pt idx="199">
                  <c:v>1.3454723665996355</c:v>
                </c:pt>
                <c:pt idx="200">
                  <c:v>1.4861396960896056</c:v>
                </c:pt>
                <c:pt idx="201">
                  <c:v>1.4609379041156563</c:v>
                </c:pt>
                <c:pt idx="202">
                  <c:v>1.3190856114264407</c:v>
                </c:pt>
                <c:pt idx="203">
                  <c:v>1.4492691602812791</c:v>
                </c:pt>
                <c:pt idx="204">
                  <c:v>1.4562867329399256</c:v>
                </c:pt>
                <c:pt idx="205">
                  <c:v>1.3762440252663899</c:v>
                </c:pt>
                <c:pt idx="206">
                  <c:v>1.418277406972942</c:v>
                </c:pt>
                <c:pt idx="207">
                  <c:v>1.3812818192963463</c:v>
                </c:pt>
                <c:pt idx="208">
                  <c:v>1.4562867329399256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87296"/>
        <c:axId val="34089216"/>
      </c:scatterChart>
      <c:valAx>
        <c:axId val="34087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 (uS/cm)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089216"/>
        <c:crosses val="autoZero"/>
        <c:crossBetween val="midCat"/>
      </c:valAx>
      <c:valAx>
        <c:axId val="34089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TN (mg/L)</a:t>
                </a:r>
              </a:p>
            </c:rich>
          </c:tx>
          <c:layout>
            <c:manualLayout>
              <c:xMode val="edge"/>
              <c:yMode val="edge"/>
              <c:x val="3.3013521433222032E-2"/>
              <c:y val="0.447424598241009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0872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362417005566612"/>
          <c:y val="0.64021124632148341"/>
          <c:w val="0.17511361079865018"/>
          <c:h val="7.306227630637086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0.09009</cdr:x>
      <cdr:y>0.33684</cdr:y>
    </cdr:from>
    <cdr:to>
      <cdr:x>0.38739</cdr:x>
      <cdr:y>0.39298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1828800"/>
          <a:ext cx="2514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Proposed Regulatory Limit = 1.0 mg/L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0.40347</cdr:x>
      <cdr:y>0.87101</cdr:y>
    </cdr:from>
    <cdr:to>
      <cdr:x>0.5903</cdr:x>
      <cdr:y>0.92364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12668" y="4728936"/>
          <a:ext cx="1580244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2">
                  <a:lumMod val="50000"/>
                  <a:lumOff val="50000"/>
                </a:schemeClr>
              </a:solidFill>
            </a:rPr>
            <a:t>Easy to monitor</a:t>
          </a:r>
          <a:endParaRPr lang="en-US" sz="1400" b="1" dirty="0">
            <a:solidFill>
              <a:schemeClr val="bg2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0.01802</cdr:x>
      <cdr:y>0.37895</cdr:y>
    </cdr:from>
    <cdr:to>
      <cdr:x>0.2589</cdr:x>
      <cdr:y>0.65263</cdr:y>
    </cdr:to>
    <cdr:grpSp>
      <cdr:nvGrpSpPr>
        <cdr:cNvPr id="7" name="Group 6"/>
        <cdr:cNvGrpSpPr/>
      </cdr:nvGrpSpPr>
      <cdr:grpSpPr>
        <a:xfrm xmlns:a="http://schemas.openxmlformats.org/drawingml/2006/main">
          <a:off x="152417" y="2057414"/>
          <a:ext cx="2037411" cy="1485877"/>
          <a:chOff x="76200" y="2057400"/>
          <a:chExt cx="2037444" cy="1485900"/>
        </a:xfrm>
      </cdr:grpSpPr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533400" y="2667000"/>
            <a:ext cx="1580244" cy="28575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Difficult to monitor</a:t>
            </a:r>
            <a:endParaRPr lang="en-US" sz="14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cdr:txBody>
      </cdr:sp>
      <cdr:sp macro="" textlink="">
        <cdr:nvSpPr>
          <cdr:cNvPr id="4" name="Oval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6200" y="2057400"/>
            <a:ext cx="381000" cy="1485900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 w="15875" algn="ctr">
            <a:solidFill>
              <a:schemeClr val="bg2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anchor="ctr"/>
          <a:lstStyle xmlns:a="http://schemas.openxmlformats.org/drawingml/2006/main"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 xmlns:a="http://schemas.openxmlformats.org/drawingml/2006/main">
            <a:endParaRPr lang="en-US" sz="2400">
              <a:latin typeface="Times New Roman" pitchFamily="18" charset="0"/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BF0A37-3A9A-4365-83C6-1DD698B1AB80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B4DB95-9744-4452-8520-779F8999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When care is taken to collect good data continuous water-quality monitoring can provide many useful insights into physical, biological, and chemical processes taking place in the water resource of interest.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77333645-5373-4A19-A139-9B66E547B682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43CBDE4-B799-49A7-8D7D-0DF7787AED43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C520A37-31A6-4456-87EE-E45D4A912511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EE1AD-E27D-407B-A992-5ECF6AE679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DO goes up during the day when biological productivity is high</a:t>
            </a:r>
            <a:br>
              <a:rPr lang="en-US" altLang="en-US" smtClean="0"/>
            </a:br>
            <a:r>
              <a:rPr lang="en-US" altLang="en-US" smtClean="0"/>
              <a:t>DO drops off at night when aquatic organisms are using DO and respiring CO2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altLang="en-US" smtClean="0"/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CO2 combines with H20 to form H2CO3 or carbonic acid</a:t>
            </a:r>
            <a:br>
              <a:rPr lang="en-US" altLang="en-US" smtClean="0"/>
            </a:br>
            <a:r>
              <a:rPr lang="en-US" altLang="en-US" smtClean="0"/>
              <a:t>The increased carbonic acid causes pH to go down at night.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altLang="en-US" smtClean="0"/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Thus there is a direct relation between DO and pH with a strong diurnal cycle</a:t>
            </a:r>
            <a:br>
              <a:rPr lang="en-US" altLang="en-US" smtClean="0"/>
            </a:br>
            <a:endParaRPr lang="en-US" altLang="en-US" smtClean="0"/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Collecting continuous QW data allows you to better observe these types of relations which leads to a better understanding of physical processes and the interacton of constituents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F611CAD-E840-4469-80A8-1A4F8F73F1D1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Saturated means the amount of DO under equilibrium conditions but supersaturation occurs as a result of aquatic growth and mechanical entrainment. The DO concentration for saturation is reduced as the water temperature rises which produces the monthly and seasonal variations.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Daily variations are controlled by photosynthesis and respiration. During the day when photosynthesis is at its peak you have maximum DO.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At night photosynthesis shuts down and organisms begin respiring and producing CO2.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DO drop in June is likely due to an algae bloom producing lots of oxygen in the day followed by a drop off in DO production at night but with the respiration process of the algae dominating and taking up the available DO during the night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If you go out at 10 everyday you’re going to get 120% and think everything’s great and you’re not aware of the DO sag at night that stress the fish.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In winter less aquatic growth so less DO production and swings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46A3228-E466-4235-BB6F-ADB6F87FDBE5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This slide shows the relation between turbidity and streamflow. 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Turbidity is a good surrogate for suspended sediment or TSS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In a natural stream you often see a first flush of sediment during the high flows that occur after a long period of low flow. (snowmelt in ID)</a:t>
            </a:r>
          </a:p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After this flush the sediment concentrations are often lower even during a higher flow event.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68D5D44-8819-4F32-BAF0-AA2666505BB2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this slide we have 4 types of data shown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err="1" smtClean="0"/>
              <a:t>Streamflow</a:t>
            </a:r>
            <a:r>
              <a:rPr lang="en-US" dirty="0" smtClean="0"/>
              <a:t> (</a:t>
            </a:r>
            <a:r>
              <a:rPr lang="en-US" dirty="0" err="1" smtClean="0"/>
              <a:t>cfs</a:t>
            </a:r>
            <a:r>
              <a:rPr lang="en-US" dirty="0" smtClean="0"/>
              <a:t>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Suspended sediment concentration (mg/l) from discrete samples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LOADEST model results which are estimates of the sediment load based on </a:t>
            </a:r>
            <a:r>
              <a:rPr lang="en-US" dirty="0" err="1" smtClean="0"/>
              <a:t>streamflow</a:t>
            </a:r>
            <a:r>
              <a:rPr lang="en-US" dirty="0" smtClean="0"/>
              <a:t> and discrete samples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 smtClean="0"/>
              <a:t>Continuous suspended sediment concentrations from an Acoustic Backscatter signal (similar to turbidity)</a:t>
            </a:r>
          </a:p>
          <a:p>
            <a:pPr>
              <a:buFont typeface="+mj-lt"/>
              <a:buNone/>
              <a:defRPr/>
            </a:pPr>
            <a:r>
              <a:rPr lang="en-US" dirty="0" smtClean="0"/>
              <a:t>This illustrates the disadvantage of using only a few discrete samples, even when coupled with flow, to estimate instantaneous or even daily loads.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4344C89-5EEA-4F1F-8E55-8FEA36F6E065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084CC860-3990-444B-A289-23073E742CB5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9E93985-114D-4BF7-8EF1-3C7A0671902C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A42C30F-C3B6-43F2-8F86-58E19B1F5A78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"/>
          <p:cNvSpPr>
            <a:spLocks/>
          </p:cNvSpPr>
          <p:nvPr/>
        </p:nvSpPr>
        <p:spPr bwMode="hidden">
          <a:xfrm>
            <a:off x="0" y="0"/>
            <a:ext cx="9140825" cy="2819400"/>
          </a:xfrm>
          <a:custGeom>
            <a:avLst/>
            <a:gdLst>
              <a:gd name="T0" fmla="*/ 0 w 5740"/>
              <a:gd name="T1" fmla="*/ 0 h 1906"/>
              <a:gd name="T2" fmla="*/ 0 w 5740"/>
              <a:gd name="T3" fmla="*/ 2147483647 h 1906"/>
              <a:gd name="T4" fmla="*/ 2147483647 w 5740"/>
              <a:gd name="T5" fmla="*/ 2147483647 h 1906"/>
              <a:gd name="T6" fmla="*/ 2147483647 w 5740"/>
              <a:gd name="T7" fmla="*/ 0 h 1906"/>
              <a:gd name="T8" fmla="*/ 0 w 5740"/>
              <a:gd name="T9" fmla="*/ 0 h 1906"/>
              <a:gd name="T10" fmla="*/ 0 w 5740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0" h="1906">
                <a:moveTo>
                  <a:pt x="0" y="0"/>
                </a:moveTo>
                <a:lnTo>
                  <a:pt x="0" y="1906"/>
                </a:lnTo>
                <a:lnTo>
                  <a:pt x="5740" y="1906"/>
                </a:lnTo>
                <a:lnTo>
                  <a:pt x="574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3E4C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5" descr="C:\Users\Steve\Downloads\Documents\Steve\Business\FreeFlow\Marketing\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75325"/>
            <a:ext cx="12049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16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00314" y="1388381"/>
            <a:ext cx="7772400" cy="1920875"/>
          </a:xfrm>
          <a:effectLst/>
        </p:spPr>
        <p:txBody>
          <a:bodyPr/>
          <a:lstStyle>
            <a:lvl1pPr>
              <a:defRPr sz="5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5A5F8F-06D9-456B-9554-9D3D803CF121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C636D11-DBD5-4047-BA83-D94985439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8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1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88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88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2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teve\Downloads\Documents\Steve\Business\FreeFlow\Marketing\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86438"/>
            <a:ext cx="120491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42" y="2200729"/>
            <a:ext cx="7772400" cy="1362075"/>
          </a:xfrm>
        </p:spPr>
        <p:txBody>
          <a:bodyPr anchor="t"/>
          <a:lstStyle>
            <a:lvl1pPr algn="ctr">
              <a:defRPr sz="48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27" y="3574371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38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52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3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43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hidden">
          <a:xfrm>
            <a:off x="0" y="0"/>
            <a:ext cx="9140825" cy="2819400"/>
          </a:xfrm>
          <a:custGeom>
            <a:avLst/>
            <a:gdLst>
              <a:gd name="T0" fmla="*/ 0 w 5740"/>
              <a:gd name="T1" fmla="*/ 0 h 1906"/>
              <a:gd name="T2" fmla="*/ 0 w 5740"/>
              <a:gd name="T3" fmla="*/ 2147483647 h 1906"/>
              <a:gd name="T4" fmla="*/ 2147483647 w 5740"/>
              <a:gd name="T5" fmla="*/ 2147483647 h 1906"/>
              <a:gd name="T6" fmla="*/ 2147483647 w 5740"/>
              <a:gd name="T7" fmla="*/ 0 h 1906"/>
              <a:gd name="T8" fmla="*/ 0 w 5740"/>
              <a:gd name="T9" fmla="*/ 0 h 1906"/>
              <a:gd name="T10" fmla="*/ 0 w 5740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0" h="1906">
                <a:moveTo>
                  <a:pt x="0" y="0"/>
                </a:moveTo>
                <a:lnTo>
                  <a:pt x="0" y="1906"/>
                </a:lnTo>
                <a:lnTo>
                  <a:pt x="5740" y="1906"/>
                </a:lnTo>
                <a:lnTo>
                  <a:pt x="574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3E4C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5" r:id="rId2"/>
    <p:sldLayoutId id="214748399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3"/>
        </a:buBlip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 sz="quarter"/>
          </p:nvPr>
        </p:nvSpPr>
        <p:spPr>
          <a:xfrm>
            <a:off x="685800" y="1981200"/>
            <a:ext cx="7772400" cy="249713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mtClean="0"/>
              <a:t>Continuous Water-Quality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(cont)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altLang="en-US" smtClean="0"/>
              <a:t>Identify and optimize periods for sample collection</a:t>
            </a:r>
          </a:p>
          <a:p>
            <a:r>
              <a:rPr lang="en-US" altLang="en-US" smtClean="0"/>
              <a:t>Quantify constituent loads (volume/time)</a:t>
            </a:r>
          </a:p>
          <a:p>
            <a:r>
              <a:rPr lang="en-US" altLang="en-US" smtClean="0"/>
              <a:t>Familiarity with the site and data will lead to a better understanding of physical processes and interactions between constituents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0888" y="22002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mtClean="0"/>
              <a:t>QUESTIONS?</a:t>
            </a:r>
            <a:endParaRPr lang="en-US"/>
          </a:p>
        </p:txBody>
      </p:sp>
      <p:sp>
        <p:nvSpPr>
          <p:cNvPr id="14339" name="Text Placeholder 4"/>
          <p:cNvSpPr>
            <a:spLocks noGrp="1"/>
          </p:cNvSpPr>
          <p:nvPr>
            <p:ph type="body" idx="1"/>
          </p:nvPr>
        </p:nvSpPr>
        <p:spPr>
          <a:xfrm>
            <a:off x="736600" y="3575050"/>
            <a:ext cx="7772400" cy="1500188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Continuous Water Quality Monitoring</a:t>
            </a:r>
          </a:p>
        </p:txBody>
      </p:sp>
      <p:sp>
        <p:nvSpPr>
          <p:cNvPr id="512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u="sng" smtClean="0"/>
              <a:t>Advantages	</a:t>
            </a:r>
            <a:r>
              <a:rPr lang="en-US" altLang="en-US" smtClean="0"/>
              <a:t>	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Needed in rapidly changing systems</a:t>
            </a:r>
          </a:p>
          <a:p>
            <a:r>
              <a:rPr lang="en-US" altLang="en-US" smtClean="0"/>
              <a:t>Provides better understanding of interaction between constituents</a:t>
            </a:r>
          </a:p>
          <a:p>
            <a:r>
              <a:rPr lang="en-US" altLang="en-US" smtClean="0"/>
              <a:t>Provides better understanding of transport processes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125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 u="sng" smtClean="0"/>
              <a:t>Disadvantages</a:t>
            </a:r>
          </a:p>
        </p:txBody>
      </p:sp>
      <p:sp>
        <p:nvSpPr>
          <p:cNvPr id="5126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Equipment costs are greater</a:t>
            </a:r>
          </a:p>
          <a:p>
            <a:r>
              <a:rPr lang="en-US" altLang="en-US" smtClean="0"/>
              <a:t>Operation and maintenance costs are greater</a:t>
            </a:r>
          </a:p>
          <a:p>
            <a:r>
              <a:rPr lang="en-US" altLang="en-US" smtClean="0"/>
              <a:t>Vulnerable to damage and/or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altLang="en-US" smtClean="0"/>
              <a:t>Relations Between Parameters</a:t>
            </a:r>
            <a:br>
              <a:rPr lang="en-US" altLang="en-US" smtClean="0"/>
            </a:br>
            <a:r>
              <a:rPr lang="en-US" altLang="en-US" smtClean="0"/>
              <a:t>DO and pH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7625" y="2362200"/>
            <a:ext cx="4191000" cy="2535238"/>
          </a:xfrm>
        </p:spPr>
        <p:txBody>
          <a:bodyPr/>
          <a:lstStyle/>
          <a:p>
            <a:r>
              <a:rPr lang="en-US" altLang="en-US" smtClean="0"/>
              <a:t>DO and pH track together</a:t>
            </a:r>
          </a:p>
          <a:p>
            <a:r>
              <a:rPr lang="en-US" altLang="en-US" smtClean="0"/>
              <a:t>Diurnal Pattern</a:t>
            </a:r>
          </a:p>
          <a:p>
            <a:r>
              <a:rPr lang="en-US" altLang="en-US" smtClean="0"/>
              <a:t>Why?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95413"/>
            <a:ext cx="5173663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 Between Parameters</a:t>
            </a:r>
            <a:br>
              <a:rPr lang="en-US" altLang="en-US" smtClean="0"/>
            </a:br>
            <a:r>
              <a:rPr lang="en-US" altLang="en-US" smtClean="0"/>
              <a:t>DO and Temperature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55763"/>
            <a:ext cx="3048000" cy="4973637"/>
          </a:xfrm>
        </p:spPr>
        <p:txBody>
          <a:bodyPr/>
          <a:lstStyle/>
          <a:p>
            <a:r>
              <a:rPr lang="en-US" altLang="en-US" smtClean="0"/>
              <a:t>Super-saturated DO </a:t>
            </a:r>
          </a:p>
          <a:p>
            <a:r>
              <a:rPr lang="en-US" altLang="en-US" smtClean="0"/>
              <a:t>DO crash in June</a:t>
            </a:r>
          </a:p>
          <a:p>
            <a:r>
              <a:rPr lang="en-US" altLang="en-US" smtClean="0"/>
              <a:t>Variation in DO changes seasonally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5" y="1295400"/>
            <a:ext cx="58261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1371600"/>
            <a:ext cx="48355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altLang="en-US" smtClean="0"/>
              <a:t>Relations Between Parameters</a:t>
            </a:r>
            <a:br>
              <a:rPr lang="en-US" altLang="en-US" smtClean="0"/>
            </a:br>
            <a:r>
              <a:rPr lang="en-US" altLang="en-US" smtClean="0"/>
              <a:t>Turbidity –vs- Discharge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533400" y="1676400"/>
            <a:ext cx="800100" cy="3657600"/>
          </a:xfrm>
          <a:prstGeom prst="ellipse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84675" y="2324100"/>
            <a:ext cx="571500" cy="3390900"/>
          </a:xfrm>
          <a:prstGeom prst="ellipse">
            <a:avLst/>
          </a:prstGeom>
          <a:noFill/>
          <a:ln w="158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765675" y="1809750"/>
            <a:ext cx="571500" cy="3905250"/>
          </a:xfrm>
          <a:prstGeom prst="ellipse">
            <a:avLst/>
          </a:prstGeom>
          <a:noFill/>
          <a:ln w="158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Discrete vs Continuous Monitoring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41425"/>
            <a:ext cx="7315200" cy="5645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Surrogate Possibilities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10343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Continuous Parameter(s)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Surrogate Constituent</a:t>
                      </a:r>
                      <a:endParaRPr lang="en-US" sz="1800" dirty="0"/>
                    </a:p>
                  </a:txBody>
                  <a:tcPr marT="45738" marB="45738"/>
                </a:tc>
              </a:tr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Specific</a:t>
                      </a:r>
                      <a:r>
                        <a:rPr lang="en-US" sz="1800" baseline="0" dirty="0" smtClean="0"/>
                        <a:t> Conductance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TDS, Total</a:t>
                      </a:r>
                      <a:r>
                        <a:rPr lang="en-US" sz="1800" baseline="0" dirty="0" smtClean="0"/>
                        <a:t> Nitrogen</a:t>
                      </a:r>
                      <a:endParaRPr lang="en-US" sz="1800" dirty="0"/>
                    </a:p>
                  </a:txBody>
                  <a:tcPr marT="45738" marB="45738"/>
                </a:tc>
              </a:tr>
              <a:tr h="6401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Turbidity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Suspended Sediment, Total Phosphorous</a:t>
                      </a:r>
                      <a:endParaRPr lang="en-US" sz="1800" dirty="0"/>
                    </a:p>
                  </a:txBody>
                  <a:tcPr marT="45738" marB="45738"/>
                </a:tc>
              </a:tr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Turbidity + Temperature</a:t>
                      </a:r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Bacteria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38" marB="45738"/>
                </a:tc>
              </a:tr>
              <a:tr h="36581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8" marB="45738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5814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 kern="0" dirty="0">
                <a:solidFill>
                  <a:schemeClr val="bg2"/>
                </a:solidFill>
                <a:latin typeface="+mn-lt"/>
                <a:cs typeface="+mn-cs"/>
              </a:rPr>
              <a:t>Relations are developed using discrete samples and linear regression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 kern="0" dirty="0">
                <a:solidFill>
                  <a:schemeClr val="bg2"/>
                </a:solidFill>
                <a:latin typeface="+mn-lt"/>
                <a:cs typeface="+mn-cs"/>
              </a:rPr>
              <a:t>Regression model used to synthesize continuous record of target parameters that are difficult to monitor.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 kern="0" dirty="0">
                <a:solidFill>
                  <a:schemeClr val="bg2"/>
                </a:solidFill>
              </a:rPr>
              <a:t>Parameter -</a:t>
            </a:r>
            <a:r>
              <a:rPr lang="en-US" sz="2800" b="1" kern="0" dirty="0" err="1">
                <a:solidFill>
                  <a:schemeClr val="bg2"/>
                </a:solidFill>
              </a:rPr>
              <a:t>vs</a:t>
            </a:r>
            <a:r>
              <a:rPr lang="en-US" sz="2800" b="1" kern="0" dirty="0">
                <a:solidFill>
                  <a:schemeClr val="bg2"/>
                </a:solidFill>
              </a:rPr>
              <a:t>- surrogate relations are not universal but site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057400"/>
          </a:xfrm>
        </p:spPr>
        <p:txBody>
          <a:bodyPr/>
          <a:lstStyle/>
          <a:p>
            <a:r>
              <a:rPr lang="en-US" altLang="en-US" smtClean="0"/>
              <a:t>Continuous monitoring the constituent or its surrogate to aid in identifying occurrence and duration of water-quality parameters that exceed regulatory limits.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altLang="en-US" smtClean="0"/>
              <a:t>Relation between SC and TN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81000" y="914400"/>
          <a:ext cx="8458201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292" name="Straight Connector 6"/>
          <p:cNvCxnSpPr>
            <a:cxnSpLocks noChangeShapeType="1"/>
          </p:cNvCxnSpPr>
          <p:nvPr/>
        </p:nvCxnSpPr>
        <p:spPr bwMode="auto">
          <a:xfrm>
            <a:off x="1114425" y="3095625"/>
            <a:ext cx="70104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3" name="Oval 5"/>
          <p:cNvSpPr>
            <a:spLocks noChangeArrowheads="1"/>
          </p:cNvSpPr>
          <p:nvPr/>
        </p:nvSpPr>
        <p:spPr bwMode="auto">
          <a:xfrm rot="5400000">
            <a:off x="4367213" y="5449888"/>
            <a:ext cx="433387" cy="1392237"/>
          </a:xfrm>
          <a:prstGeom prst="ellipse">
            <a:avLst/>
          </a:prstGeom>
          <a:noFill/>
          <a:ln w="158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~0100906">
  <a:themeElements>
    <a:clrScheme name="1_~0100906 12">
      <a:dk1>
        <a:srgbClr val="000000"/>
      </a:dk1>
      <a:lt1>
        <a:srgbClr val="C0C0C0"/>
      </a:lt1>
      <a:dk2>
        <a:srgbClr val="FFFFFF"/>
      </a:dk2>
      <a:lt2>
        <a:srgbClr val="000514"/>
      </a:lt2>
      <a:accent1>
        <a:srgbClr val="0099CC"/>
      </a:accent1>
      <a:accent2>
        <a:srgbClr val="008000"/>
      </a:accent2>
      <a:accent3>
        <a:srgbClr val="DCDCDC"/>
      </a:accent3>
      <a:accent4>
        <a:srgbClr val="000000"/>
      </a:accent4>
      <a:accent5>
        <a:srgbClr val="AACAE2"/>
      </a:accent5>
      <a:accent6>
        <a:srgbClr val="007300"/>
      </a:accent6>
      <a:hlink>
        <a:srgbClr val="000099"/>
      </a:hlink>
      <a:folHlink>
        <a:srgbClr val="990033"/>
      </a:folHlink>
    </a:clrScheme>
    <a:fontScheme name="1_~0100906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~0100906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~0100906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~0100906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~0100906 10">
        <a:dk1>
          <a:srgbClr val="000000"/>
        </a:dk1>
        <a:lt1>
          <a:srgbClr val="003399"/>
        </a:lt1>
        <a:dk2>
          <a:srgbClr val="E5E5FF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000000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~0100906 11">
        <a:dk1>
          <a:srgbClr val="000000"/>
        </a:dk1>
        <a:lt1>
          <a:srgbClr val="003399"/>
        </a:lt1>
        <a:dk2>
          <a:srgbClr val="FFFFFF"/>
        </a:dk2>
        <a:lt2>
          <a:srgbClr val="000514"/>
        </a:lt2>
        <a:accent1>
          <a:srgbClr val="0099CC"/>
        </a:accent1>
        <a:accent2>
          <a:srgbClr val="A50021"/>
        </a:accent2>
        <a:accent3>
          <a:srgbClr val="AAADCA"/>
        </a:accent3>
        <a:accent4>
          <a:srgbClr val="000000"/>
        </a:accent4>
        <a:accent5>
          <a:srgbClr val="AACAE2"/>
        </a:accent5>
        <a:accent6>
          <a:srgbClr val="95001D"/>
        </a:accent6>
        <a:hlink>
          <a:srgbClr val="000099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~0100906 12">
        <a:dk1>
          <a:srgbClr val="000000"/>
        </a:dk1>
        <a:lt1>
          <a:srgbClr val="C0C0C0"/>
        </a:lt1>
        <a:dk2>
          <a:srgbClr val="FFFFFF"/>
        </a:dk2>
        <a:lt2>
          <a:srgbClr val="000514"/>
        </a:lt2>
        <a:accent1>
          <a:srgbClr val="0099CC"/>
        </a:accent1>
        <a:accent2>
          <a:srgbClr val="008000"/>
        </a:accent2>
        <a:accent3>
          <a:srgbClr val="DCDCDC"/>
        </a:accent3>
        <a:accent4>
          <a:srgbClr val="000000"/>
        </a:accent4>
        <a:accent5>
          <a:srgbClr val="AACAE2"/>
        </a:accent5>
        <a:accent6>
          <a:srgbClr val="007300"/>
        </a:accent6>
        <a:hlink>
          <a:srgbClr val="000099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~0100906 12">
    <a:dk1>
      <a:srgbClr val="000000"/>
    </a:dk1>
    <a:lt1>
      <a:srgbClr val="C0C0C0"/>
    </a:lt1>
    <a:dk2>
      <a:srgbClr val="FFFFFF"/>
    </a:dk2>
    <a:lt2>
      <a:srgbClr val="000514"/>
    </a:lt2>
    <a:accent1>
      <a:srgbClr val="0099CC"/>
    </a:accent1>
    <a:accent2>
      <a:srgbClr val="008000"/>
    </a:accent2>
    <a:accent3>
      <a:srgbClr val="DCDCDC"/>
    </a:accent3>
    <a:accent4>
      <a:srgbClr val="000000"/>
    </a:accent4>
    <a:accent5>
      <a:srgbClr val="AACAE2"/>
    </a:accent5>
    <a:accent6>
      <a:srgbClr val="007300"/>
    </a:accent6>
    <a:hlink>
      <a:srgbClr val="000099"/>
    </a:hlink>
    <a:folHlink>
      <a:srgbClr val="990033"/>
    </a:folHlink>
  </a:clrScheme>
  <a:fontScheme name="1_~0100906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CWQM Workshop PP Template</Template>
  <TotalTime>1539</TotalTime>
  <Words>590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+mj-lt</vt:lpstr>
      <vt:lpstr>1_~0100906</vt:lpstr>
      <vt:lpstr>Continuous Water-Quality Monitoring</vt:lpstr>
      <vt:lpstr>Continuous Water Quality Monitoring</vt:lpstr>
      <vt:lpstr>Relations Between Parameters DO and pH</vt:lpstr>
      <vt:lpstr>Relations Between Parameters DO and Temperature</vt:lpstr>
      <vt:lpstr>Relations Between Parameters Turbidity –vs- Discharge</vt:lpstr>
      <vt:lpstr>Discrete vs Continuous Monitoring</vt:lpstr>
      <vt:lpstr>Other Surrogate Possibilities</vt:lpstr>
      <vt:lpstr>Applications</vt:lpstr>
      <vt:lpstr>Relation between SC and TN</vt:lpstr>
      <vt:lpstr>Applications (cont)</vt:lpstr>
      <vt:lpstr>QUESTIONS?</vt:lpstr>
    </vt:vector>
  </TitlesOfParts>
  <Company>U.S. Geological Survey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Selection</dc:title>
  <dc:creator>aetherid</dc:creator>
  <cp:lastModifiedBy>Freeflow</cp:lastModifiedBy>
  <cp:revision>106</cp:revision>
  <dcterms:created xsi:type="dcterms:W3CDTF">2010-03-27T18:39:44Z</dcterms:created>
  <dcterms:modified xsi:type="dcterms:W3CDTF">2015-03-24T19:21:09Z</dcterms:modified>
</cp:coreProperties>
</file>